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32" r:id="rId2"/>
    <p:sldMasterId id="2147483744" r:id="rId3"/>
  </p:sldMasterIdLst>
  <p:notesMasterIdLst>
    <p:notesMasterId r:id="rId12"/>
  </p:notesMasterIdLst>
  <p:sldIdLst>
    <p:sldId id="261" r:id="rId4"/>
    <p:sldId id="290" r:id="rId5"/>
    <p:sldId id="289" r:id="rId6"/>
    <p:sldId id="279" r:id="rId7"/>
    <p:sldId id="283" r:id="rId8"/>
    <p:sldId id="288" r:id="rId9"/>
    <p:sldId id="287" r:id="rId10"/>
    <p:sldId id="267" r:id="rId11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77612" autoAdjust="0"/>
  </p:normalViewPr>
  <p:slideViewPr>
    <p:cSldViewPr snapToGrid="0">
      <p:cViewPr varScale="1">
        <p:scale>
          <a:sx n="63" d="100"/>
          <a:sy n="63" d="100"/>
        </p:scale>
        <p:origin x="78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17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AB0019ED-4D84-4F7F-AAF6-35D3474C40A5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71575"/>
            <a:ext cx="42164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1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E26A30B2-571B-404B-87BC-49843BB86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3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reservoir</a:t>
            </a:r>
            <a:r>
              <a:rPr lang="en-US" baseline="0" dirty="0" smtClean="0"/>
              <a:t> system contents is 51% or 30.66 MAF.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beginning of June, Lake Mead was 36% full (9.5 MAF at elevation 1,073.18 feet).  Lake Mead will continue to decline through the end of June before reaching a projected elevation of 1,072.15 feet, the lowest since Lake Mead filled.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Lake Powell is currently 50 % full (12.12 MAF at elevation 3,603.87 feet).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B4133-407D-4668-85CA-EB1818AD1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9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Slide is explanatory.  A somewhat wetter than normal April and early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May helped reduce snowmelt and added to the snowpack.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9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current inflow forecast, the inflows for the April / July time-period into Lake Powell is 6.5 MAF, which is up 0.5 MAF since the May forecast. This is 91% of normal.</a:t>
            </a:r>
          </a:p>
          <a:p>
            <a:pPr algn="l"/>
            <a:endParaRPr lang="en-US" sz="1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Inflows affect the amount of storage in Lake Powell and ultimately what could be released into Lake Mead.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much talk about the very strong El Nino (red bars) and what effect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it would have on snowpack and runoff this season. While it started out promising, it has now ended. Current projections show high probability of a La Nina episode (Blue bars) by the fall.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1800" b="0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Powell releases are one of the key determinants for projected shortages in Lake Mead</a:t>
            </a: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endParaRPr lang="en-US" sz="1800" b="0" i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1800" b="0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results of Reclamation’s April 24-Month</a:t>
            </a:r>
            <a:r>
              <a:rPr lang="en-US" sz="1800" b="0" i="0" baseline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Study,</a:t>
            </a:r>
            <a:r>
              <a:rPr lang="en-US" sz="1800" b="0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Powell releases were adjusted from 8.23 MAF up to 9.0 MAF.</a:t>
            </a:r>
            <a:endParaRPr lang="en-US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7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June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24-Month Study, it looks like Lake Mead will be 4 ft above the 1075 ft elevation in January 2017, which would not result in a shortage declaration. The Min and Max lines are actually from the April 2016 24-Month Study. In April, it showed that the minimum was still above 1075 ft. </a:t>
            </a:r>
          </a:p>
          <a:p>
            <a:pPr algn="l"/>
            <a:endParaRPr lang="en-US" sz="1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For January 2018, the June Study shows that the elevation would be below 1075 at 1074.7 ft. </a:t>
            </a:r>
          </a:p>
          <a:p>
            <a:pPr algn="l"/>
            <a:endParaRPr lang="en-US" sz="1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to point out that it will be the August 24-Month Study that will determine whether a shortage will be declared in the Lower Basin.</a:t>
            </a:r>
          </a:p>
          <a:p>
            <a:pPr algn="l"/>
            <a:endParaRPr lang="en-US" sz="1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also important to note that Arizona (through the efforts of CAP) conserved about 195,000 AF in 2015 and is projected to conserve approximately 175,000 AF in 2016 .  This equates to nearly 5 feet of elevation in Lake Mead and has helped keep the Lower Basin out of shortage in 2016 and 2017.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/>
          <a:lstStyle/>
          <a:p>
            <a:fld id="{56127C65-1B22-43C4-BCC9-110EB35ABB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Reclamation’s April CRSS modeling shows a 10% chance of a shortage in 2017 and 56% chance in 2018, even with a projected 9.0 MAF release from Lake Powell in water Year 2017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30B2-571B-404B-87BC-49843BB867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2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F1AC90-33A8-40A6-845F-5F8B251F12AB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5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9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2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6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1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0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5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5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6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5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64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00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1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2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10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63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39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142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1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6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4DA"/>
            </a:gs>
            <a:gs pos="0">
              <a:schemeClr val="bg2">
                <a:tint val="83000"/>
                <a:satMod val="320000"/>
              </a:schemeClr>
            </a:gs>
            <a:gs pos="22000">
              <a:srgbClr val="003F64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8C85C804-DA22-419D-86A3-9EE8B3F235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6/21/2016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F2A83739-6EA5-4CE2-849D-6C93F88A004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27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4000">
              <a:srgbClr val="D4DEFF"/>
            </a:gs>
            <a:gs pos="76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5C5956-A307-4AC5-ACE9-9B7E33C99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4BC418-C138-419F-8046-B5DD3A04B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4000">
              <a:srgbClr val="D4DEFF"/>
            </a:gs>
            <a:gs pos="76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5956-A307-4AC5-ACE9-9B7E33C994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C418-C138-419F-8046-B5DD3A04B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069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RIVER BASIN</a:t>
            </a:r>
          </a:p>
          <a:p>
            <a:pPr algn="ctr" defTabSz="914400"/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 AND STATUS</a:t>
            </a:r>
            <a:endParaRPr lang="en-US" sz="40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" y="5652270"/>
            <a:ext cx="1447800" cy="1125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647" y="2366485"/>
            <a:ext cx="668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Water Banking Authority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2016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726" y="3809249"/>
            <a:ext cx="6668637" cy="2078651"/>
            <a:chOff x="1035167" y="1293027"/>
            <a:chExt cx="6901520" cy="20786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167" y="1293027"/>
              <a:ext cx="2924174" cy="206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89" y="1317897"/>
              <a:ext cx="3036198" cy="20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310173" y="2725347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Lake Powell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2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7" y="127527"/>
            <a:ext cx="5447129" cy="6635714"/>
          </a:xfrm>
          <a:prstGeom prst="rect">
            <a:avLst/>
          </a:prstGeom>
          <a:noFill/>
          <a:ln w="25400">
            <a:noFill/>
          </a:ln>
          <a:extLst/>
        </p:spPr>
      </p:pic>
      <p:pic>
        <p:nvPicPr>
          <p:cNvPr id="4" name="Picture 2" descr="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7" y="127527"/>
            <a:ext cx="5447129" cy="6635714"/>
          </a:xfrm>
          <a:prstGeom prst="rect">
            <a:avLst/>
          </a:prstGeom>
          <a:noFill/>
          <a:ln w="25400"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89166" y="708612"/>
            <a:ext cx="442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SYSTEM CONTENTS – 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30.66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1285" y="152400"/>
            <a:ext cx="659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7244" y="1163580"/>
            <a:ext cx="771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UTAH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8761" y="533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0692" y="286645"/>
            <a:ext cx="866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Fontenelle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3130" y="793342"/>
            <a:ext cx="1060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Flaming Gorge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21307" y="193266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WYOMING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1307" y="159067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COLORADO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6003" y="4516813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MEXICO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6783" y="4043510"/>
            <a:ext cx="1219200" cy="276999"/>
          </a:xfrm>
          <a:prstGeom prst="rect">
            <a:avLst/>
          </a:prstGeom>
          <a:solidFill>
            <a:srgbClr val="CFC1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ARIZONA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9582" y="501243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68397" y="2184862"/>
            <a:ext cx="804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 Mesa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0" y="2154084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lowchart: Manual Operation 38"/>
          <p:cNvSpPr/>
          <p:nvPr/>
        </p:nvSpPr>
        <p:spPr>
          <a:xfrm>
            <a:off x="7182237" y="2852315"/>
            <a:ext cx="349730" cy="393857"/>
          </a:xfrm>
          <a:prstGeom prst="flowChartManualOperati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1552" y="263399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7871" y="3650646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8600" y="3968154"/>
            <a:ext cx="747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Navajo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3200400"/>
            <a:ext cx="97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Morrow Point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780041" y="2085201"/>
            <a:ext cx="103444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3,651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Equalization Level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0041" y="2728021"/>
            <a:ext cx="95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NEVADA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1761" y="76200"/>
            <a:ext cx="355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COLORADO RIVER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RESERVOIR STATUS</a:t>
            </a:r>
          </a:p>
        </p:txBody>
      </p:sp>
      <p:pic>
        <p:nvPicPr>
          <p:cNvPr id="94" name="Picture 25" descr="J:\ADWR Templates\Logo\ADWR-Logo_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3" y="5845085"/>
            <a:ext cx="1178457" cy="9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5588965" y="978156"/>
            <a:ext cx="1644411" cy="5391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515100" y="2559279"/>
            <a:ext cx="1249179" cy="210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04014" y="2743200"/>
            <a:ext cx="829362" cy="36710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477000" y="3589206"/>
            <a:ext cx="709290" cy="50205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996893" y="3559805"/>
            <a:ext cx="1110027" cy="3901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436469" y="2719617"/>
            <a:ext cx="163401" cy="7480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814491" y="2017813"/>
            <a:ext cx="268726" cy="67388"/>
          </a:xfrm>
          <a:prstGeom prst="line">
            <a:avLst/>
          </a:prstGeom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9993" y="1089953"/>
            <a:ext cx="2168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June 14,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rapezoid 4"/>
          <p:cNvSpPr/>
          <p:nvPr/>
        </p:nvSpPr>
        <p:spPr>
          <a:xfrm rot="10800000">
            <a:off x="7617317" y="2424332"/>
            <a:ext cx="778564" cy="706947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rapezoid 85"/>
          <p:cNvSpPr/>
          <p:nvPr/>
        </p:nvSpPr>
        <p:spPr>
          <a:xfrm rot="10800000">
            <a:off x="7617317" y="2425258"/>
            <a:ext cx="778564" cy="263902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rapezoid 14"/>
          <p:cNvSpPr/>
          <p:nvPr/>
        </p:nvSpPr>
        <p:spPr>
          <a:xfrm rot="10800000">
            <a:off x="7157637" y="3917722"/>
            <a:ext cx="849398" cy="885086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rapezoid 86"/>
          <p:cNvSpPr/>
          <p:nvPr/>
        </p:nvSpPr>
        <p:spPr>
          <a:xfrm rot="10800000">
            <a:off x="7157201" y="3910869"/>
            <a:ext cx="849398" cy="112811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rapezoid 87"/>
          <p:cNvSpPr/>
          <p:nvPr/>
        </p:nvSpPr>
        <p:spPr>
          <a:xfrm rot="10800000">
            <a:off x="7167026" y="778489"/>
            <a:ext cx="624588" cy="613032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rapezoid 89"/>
          <p:cNvSpPr/>
          <p:nvPr/>
        </p:nvSpPr>
        <p:spPr>
          <a:xfrm rot="10800000">
            <a:off x="7166479" y="776337"/>
            <a:ext cx="624588" cy="70000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rapezoid 90"/>
          <p:cNvSpPr/>
          <p:nvPr/>
        </p:nvSpPr>
        <p:spPr>
          <a:xfrm rot="10800000">
            <a:off x="6226367" y="373533"/>
            <a:ext cx="389282" cy="382511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rapezoid 98"/>
          <p:cNvSpPr/>
          <p:nvPr/>
        </p:nvSpPr>
        <p:spPr>
          <a:xfrm rot="10800000">
            <a:off x="3304838" y="1628290"/>
            <a:ext cx="1383254" cy="1502988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rapezoid 99"/>
          <p:cNvSpPr/>
          <p:nvPr/>
        </p:nvSpPr>
        <p:spPr>
          <a:xfrm rot="10800000">
            <a:off x="3303982" y="1636819"/>
            <a:ext cx="1383254" cy="708629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63692" y="2331491"/>
            <a:ext cx="945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3,603.87 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3083217" y="2017813"/>
            <a:ext cx="1579677" cy="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72802" y="1642646"/>
            <a:ext cx="141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 Powell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01130" y="2024390"/>
            <a:ext cx="1247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 12.12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MAF</a:t>
            </a:r>
          </a:p>
        </p:txBody>
      </p:sp>
      <p:sp>
        <p:nvSpPr>
          <p:cNvPr id="101" name="Trapezoid 100"/>
          <p:cNvSpPr/>
          <p:nvPr/>
        </p:nvSpPr>
        <p:spPr>
          <a:xfrm rot="10800000">
            <a:off x="546113" y="3287846"/>
            <a:ext cx="1713706" cy="1853058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rapezoid 101"/>
          <p:cNvSpPr/>
          <p:nvPr/>
        </p:nvSpPr>
        <p:spPr>
          <a:xfrm rot="10800000">
            <a:off x="533400" y="3291050"/>
            <a:ext cx="1713706" cy="1110199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9993" y="3276600"/>
            <a:ext cx="1241207" cy="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 Mead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9221" y="3581400"/>
            <a:ext cx="1234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36%  9.50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MAF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9346" y="4031357"/>
            <a:ext cx="92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1,073.18 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46114" y="4320509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19541" y="4481314"/>
            <a:ext cx="9668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1,075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First Tier Shortage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2926" y="6587718"/>
            <a:ext cx="2801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Source: US Bureau of Reclamation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lowchart: Manual Operation 62"/>
          <p:cNvSpPr/>
          <p:nvPr/>
        </p:nvSpPr>
        <p:spPr>
          <a:xfrm>
            <a:off x="7162800" y="2850755"/>
            <a:ext cx="380151" cy="73062"/>
          </a:xfrm>
          <a:prstGeom prst="flowChartManualOperation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/>
          <p:cNvSpPr/>
          <p:nvPr/>
        </p:nvSpPr>
        <p:spPr>
          <a:xfrm rot="10800000">
            <a:off x="6235006" y="375454"/>
            <a:ext cx="371963" cy="123799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57800" y="975360"/>
            <a:ext cx="15240" cy="2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91" idx="3"/>
          </p:cNvCxnSpPr>
          <p:nvPr/>
        </p:nvCxnSpPr>
        <p:spPr>
          <a:xfrm flipV="1">
            <a:off x="5273040" y="564788"/>
            <a:ext cx="1001141" cy="4105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41" y="4830864"/>
            <a:ext cx="3521659" cy="2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61" y="76200"/>
            <a:ext cx="863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RIVER 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FORECAST CENTER</a:t>
            </a:r>
          </a:p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SNOWPACK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6" y="1390858"/>
            <a:ext cx="8172863" cy="53948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17564" y="3336786"/>
            <a:ext cx="727364" cy="160055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1805" y="3219842"/>
            <a:ext cx="1905759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and Dry February Caused a Decrease in 2016 Snowpack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280" y="2233525"/>
            <a:ext cx="1893883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Snowpack Peaked on April 2nd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39362" y="2633211"/>
            <a:ext cx="471860" cy="215121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50687" y="3076192"/>
            <a:ext cx="1893883" cy="73866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and May Had Slightly Above Normal Precipitation and Helped Reduce Early Snowmelt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37422" y="3334357"/>
            <a:ext cx="701627" cy="8245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1178" y="5130858"/>
            <a:ext cx="1893883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Snowpack Nearly All Melted Off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61" y="76200"/>
            <a:ext cx="8635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RIVER 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FORECAST CENTER</a:t>
            </a:r>
          </a:p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 FORECAST</a:t>
            </a:r>
          </a:p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3, 2016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43" y="1307751"/>
            <a:ext cx="4965121" cy="525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19" y="1276528"/>
            <a:ext cx="3842169" cy="52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68" y="83127"/>
            <a:ext cx="8858479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3200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Nino Forecast</a:t>
            </a:r>
          </a:p>
          <a:p>
            <a:pPr algn="l" defTabSz="914400"/>
            <a:r>
              <a:rPr lang="en-US" sz="3200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Nino Is Over with  a 75% Chance of La Nina in Fall 2016</a:t>
            </a:r>
            <a:endParaRPr lang="en-US" sz="3200" i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68" y="6537902"/>
            <a:ext cx="6858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National Oceanic and Atmospheric Administration – Climate Prediction Center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9" y="1258769"/>
            <a:ext cx="8889178" cy="5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72" y="353462"/>
            <a:ext cx="86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POWELL RELEASE – “APRIL ADJUSTMENT”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61" y="6388140"/>
            <a:ext cx="35681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United States Bureau of Reclamation</a:t>
            </a:r>
            <a:endParaRPr lang="en-US" sz="1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1799" y="1348013"/>
            <a:ext cx="6108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Powell releases are one of the key determinants for projected shortages in Lake Mead</a:t>
            </a: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endParaRPr lang="en-US" sz="2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April, Lake Powell releases were adjusted upward from 8.23 MAF up to 9.0 MAF .  Reclamation will monitor hydrologic conditions to determine final water year releases.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7" y="1273793"/>
            <a:ext cx="2704862" cy="36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61" y="76200"/>
            <a:ext cx="863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MEAD END OF ON MONTH ELEVATIONS</a:t>
            </a:r>
          </a:p>
          <a:p>
            <a:pPr algn="ctr" defTabSz="914400"/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and June 2016 24-Month Study Projection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61" y="6388140"/>
            <a:ext cx="35681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United States Bureau of Reclamation</a:t>
            </a:r>
            <a:endParaRPr lang="en-US" sz="1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0" y="858702"/>
            <a:ext cx="8016423" cy="5452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0847" y="1872730"/>
            <a:ext cx="2060521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Probable Inflow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69628" y="2057396"/>
            <a:ext cx="382960" cy="13924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9628" y="4307646"/>
            <a:ext cx="2060521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Probable Inflow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88560" y="3813822"/>
            <a:ext cx="411699" cy="319216"/>
          </a:xfrm>
          <a:prstGeom prst="straightConnector1">
            <a:avLst/>
          </a:prstGeom>
          <a:ln w="28575">
            <a:solidFill>
              <a:srgbClr val="3399FF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41967" y="4024015"/>
            <a:ext cx="1651788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Probable Inflow</a:t>
            </a:r>
            <a:endParaRPr lang="en-US" sz="12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591368" y="3912832"/>
            <a:ext cx="0" cy="39481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0073" y="591127"/>
            <a:ext cx="795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Lower Colorado River Basin Shortage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499" y="1668789"/>
            <a:ext cx="86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Bureau of Reclamation CRSS Model Run – April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1" y="2155715"/>
            <a:ext cx="7657240" cy="28044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98410" y="2641689"/>
            <a:ext cx="633845" cy="434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1094</TotalTime>
  <Words>748</Words>
  <Application>Microsoft Office PowerPoint</Application>
  <PresentationFormat>On-screen Show (4:3)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Wingdings</vt:lpstr>
      <vt:lpstr>Wingdings 2</vt:lpstr>
      <vt:lpstr>Flow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Colorado River Status</dc:title>
  <dc:creator>Deanna K. Ikeya</dc:creator>
  <cp:lastModifiedBy>Virginia Oconnell</cp:lastModifiedBy>
  <cp:revision>110</cp:revision>
  <cp:lastPrinted>2015-08-18T20:58:08Z</cp:lastPrinted>
  <dcterms:created xsi:type="dcterms:W3CDTF">2015-08-14T00:23:37Z</dcterms:created>
  <dcterms:modified xsi:type="dcterms:W3CDTF">2016-06-21T19:08:49Z</dcterms:modified>
</cp:coreProperties>
</file>